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9"/>
    <p:restoredTop sz="94674"/>
  </p:normalViewPr>
  <p:slideViewPr>
    <p:cSldViewPr snapToGrid="0" snapToObjects="1">
      <p:cViewPr varScale="1">
        <p:scale>
          <a:sx n="143" d="100"/>
          <a:sy n="143" d="100"/>
        </p:scale>
        <p:origin x="240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71154-C056-7141-A3E6-BDFE4A639EE3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8AB1D-EA4F-BE4B-B507-435EC444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DC3279-40A2-B744-B071-08A6061AEA8B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8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5CD440D-605F-CD4E-8345-8ECC4A73C1C8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094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457B8D6-3351-1C44-B6A7-6ED27414A1DD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585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63DC5D5-72C1-744B-8336-09C423860B89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46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B374070-3AD3-0D4A-934F-211D31BE6920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411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550E394-7B6A-4F44-B4C1-09705A2D0E8B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629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1B2C714-E431-C941-9B28-60530BA96327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849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06A891F-9750-4A41-92BF-6E558190761F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6407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5EF3356-F8E2-AF43-9C64-C959BCF47846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5506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D68A99F-7BE5-7A43-B346-6D1A0E9B626E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6008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5A13BC6-FE42-8F4C-B642-AB5A7A298B4C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3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41F573E-DFA9-2F41-B5AF-0DCAB740AA0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1026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626C075-382B-B14E-AF1E-F4F8532C06D0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243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B77B96E-7BE1-1642-8E6C-C0E0DBA7B991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16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DE4EC43-7359-3D49-ADE6-FBA46DD69A5B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370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A82F4F0-85B4-0248-B969-5665AEAB154D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14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74D0405-9B97-F64A-B57D-1DF255B4E676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448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5F0F399-3538-4940-9486-F8E2A603A3A5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566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95D8C20-7AE7-1044-9CB5-5CE12208F2F1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60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5C4EF2A-8564-6B44-A9F5-AEC85F9B3219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65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1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7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6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3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5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9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EA3D-FEF5-A248-92D1-328444B4C27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AB031-B405-DB47-82C4-DB51B3D38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CS246: Web Characteristics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Junghoo “John” Cho</a:t>
            </a:r>
          </a:p>
        </p:txBody>
      </p:sp>
    </p:spTree>
    <p:extLst>
      <p:ext uri="{BB962C8B-B14F-4D97-AF65-F5344CB8AC3E}">
        <p14:creationId xmlns:p14="http://schemas.microsoft.com/office/powerpoint/2010/main" val="630262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095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F71A55-84C3-F243-AA2A-400168909ECB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pic>
        <p:nvPicPr>
          <p:cNvPr id="109571" name="Picture 6" descr="fig7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49530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 2: Reachability</a:t>
            </a:r>
          </a:p>
        </p:txBody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0" y="2743201"/>
            <a:ext cx="3810000" cy="3387725"/>
          </a:xfrm>
        </p:spPr>
        <p:txBody>
          <a:bodyPr/>
          <a:lstStyle/>
          <a:p>
            <a:pPr eaLnBrk="1" hangingPunct="1"/>
            <a:r>
              <a:rPr lang="en-US" altLang="en-US"/>
              <a:t>50% reaches 100M</a:t>
            </a:r>
          </a:p>
          <a:p>
            <a:pPr eaLnBrk="1" hangingPunct="1"/>
            <a:r>
              <a:rPr lang="en-US" altLang="en-US"/>
              <a:t>50% reaches fewer than 1000</a:t>
            </a:r>
          </a:p>
        </p:txBody>
      </p:sp>
      <p:sp>
        <p:nvSpPr>
          <p:cNvPr id="109574" name="Rectangle 9"/>
          <p:cNvSpPr>
            <a:spLocks noChangeArrowheads="1"/>
          </p:cNvSpPr>
          <p:nvPr/>
        </p:nvSpPr>
        <p:spPr bwMode="auto">
          <a:xfrm>
            <a:off x="1905000" y="1524001"/>
            <a:ext cx="82296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Out-links (forward direction)</a:t>
            </a:r>
          </a:p>
        </p:txBody>
      </p:sp>
    </p:spTree>
    <p:extLst>
      <p:ext uri="{BB962C8B-B14F-4D97-AF65-F5344CB8AC3E}">
        <p14:creationId xmlns:p14="http://schemas.microsoft.com/office/powerpoint/2010/main" val="1337306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116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A56D3A-BDE2-E14B-9850-9967BE541C1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pic>
        <p:nvPicPr>
          <p:cNvPr id="111619" name="Picture 8" descr="fig7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487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 2: Reachability</a:t>
            </a:r>
          </a:p>
        </p:txBody>
      </p:sp>
      <p:sp>
        <p:nvSpPr>
          <p:cNvPr id="1116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00800" y="2743201"/>
            <a:ext cx="3810000" cy="3387725"/>
          </a:xfrm>
        </p:spPr>
        <p:txBody>
          <a:bodyPr/>
          <a:lstStyle/>
          <a:p>
            <a:pPr eaLnBrk="1" hangingPunct="1"/>
            <a:r>
              <a:rPr lang="en-US" altLang="en-US"/>
              <a:t>50% reaches 100M</a:t>
            </a:r>
          </a:p>
          <a:p>
            <a:pPr eaLnBrk="1" hangingPunct="1"/>
            <a:r>
              <a:rPr lang="en-US" altLang="en-US"/>
              <a:t>50% reaches fewer than 1000</a:t>
            </a:r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1905000" y="1524001"/>
            <a:ext cx="82296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In-links (reverse direction)</a:t>
            </a:r>
          </a:p>
        </p:txBody>
      </p:sp>
    </p:spTree>
    <p:extLst>
      <p:ext uri="{BB962C8B-B14F-4D97-AF65-F5344CB8AC3E}">
        <p14:creationId xmlns:p14="http://schemas.microsoft.com/office/powerpoint/2010/main" val="246052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136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A3D240-CDD2-2340-883A-3D7874E1202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Can We Conclude?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50M (25%) SCC</a:t>
            </a:r>
          </a:p>
        </p:txBody>
      </p:sp>
      <p:sp>
        <p:nvSpPr>
          <p:cNvPr id="113669" name="Oval 4"/>
          <p:cNvSpPr>
            <a:spLocks noChangeArrowheads="1"/>
          </p:cNvSpPr>
          <p:nvPr/>
        </p:nvSpPr>
        <p:spPr bwMode="auto">
          <a:xfrm>
            <a:off x="4343400" y="3581400"/>
            <a:ext cx="2438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SCC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(50M, 25%)</a:t>
            </a:r>
          </a:p>
        </p:txBody>
      </p:sp>
    </p:spTree>
    <p:extLst>
      <p:ext uri="{BB962C8B-B14F-4D97-AF65-F5344CB8AC3E}">
        <p14:creationId xmlns:p14="http://schemas.microsoft.com/office/powerpoint/2010/main" val="68810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157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62F9CF-F85A-FE4F-8C15-88A4AAF9BFB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Can We Conclude?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many nodes would we reach from SCC?</a:t>
            </a:r>
          </a:p>
          <a:p>
            <a:pPr lvl="1" eaLnBrk="1" hangingPunct="1"/>
            <a:r>
              <a:rPr lang="en-US" altLang="en-US"/>
              <a:t>Clearly not 1000, then 100M</a:t>
            </a:r>
          </a:p>
          <a:p>
            <a:pPr lvl="1" eaLnBrk="1" hangingPunct="1"/>
            <a:r>
              <a:rPr lang="en-US" altLang="en-US"/>
              <a:t>50M more pages reachable from SCC</a:t>
            </a:r>
            <a:br>
              <a:rPr lang="en-US" altLang="en-US"/>
            </a:br>
            <a:r>
              <a:rPr lang="en-US" altLang="en-US"/>
              <a:t>(no way back, though)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115717" name="Oval 4"/>
          <p:cNvSpPr>
            <a:spLocks noChangeArrowheads="1"/>
          </p:cNvSpPr>
          <p:nvPr/>
        </p:nvSpPr>
        <p:spPr bwMode="auto">
          <a:xfrm>
            <a:off x="4343400" y="3581400"/>
            <a:ext cx="2438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SCC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(50M, 25%)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324600" y="3352800"/>
            <a:ext cx="2319338" cy="2514600"/>
            <a:chOff x="3024" y="2112"/>
            <a:chExt cx="1461" cy="1584"/>
          </a:xfrm>
        </p:grpSpPr>
        <p:sp>
          <p:nvSpPr>
            <p:cNvPr id="115719" name="Oval 5"/>
            <p:cNvSpPr>
              <a:spLocks noChangeArrowheads="1"/>
            </p:cNvSpPr>
            <p:nvPr/>
          </p:nvSpPr>
          <p:spPr bwMode="auto">
            <a:xfrm>
              <a:off x="3216" y="2304"/>
              <a:ext cx="48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5720" name="Oval 6"/>
            <p:cNvSpPr>
              <a:spLocks noChangeArrowheads="1"/>
            </p:cNvSpPr>
            <p:nvPr/>
          </p:nvSpPr>
          <p:spPr bwMode="auto">
            <a:xfrm>
              <a:off x="3360" y="2592"/>
              <a:ext cx="48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5721" name="Oval 7"/>
            <p:cNvSpPr>
              <a:spLocks noChangeArrowheads="1"/>
            </p:cNvSpPr>
            <p:nvPr/>
          </p:nvSpPr>
          <p:spPr bwMode="auto">
            <a:xfrm>
              <a:off x="3456" y="2832"/>
              <a:ext cx="48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5722" name="Oval 8"/>
            <p:cNvSpPr>
              <a:spLocks noChangeArrowheads="1"/>
            </p:cNvSpPr>
            <p:nvPr/>
          </p:nvSpPr>
          <p:spPr bwMode="auto">
            <a:xfrm>
              <a:off x="3360" y="3120"/>
              <a:ext cx="48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5723" name="Oval 9"/>
            <p:cNvSpPr>
              <a:spLocks noChangeArrowheads="1"/>
            </p:cNvSpPr>
            <p:nvPr/>
          </p:nvSpPr>
          <p:spPr bwMode="auto">
            <a:xfrm>
              <a:off x="3168" y="3360"/>
              <a:ext cx="48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15724" name="Line 10"/>
            <p:cNvSpPr>
              <a:spLocks noChangeShapeType="1"/>
            </p:cNvSpPr>
            <p:nvPr/>
          </p:nvSpPr>
          <p:spPr bwMode="auto">
            <a:xfrm flipV="1">
              <a:off x="3024" y="2400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5" name="Line 11"/>
            <p:cNvSpPr>
              <a:spLocks noChangeShapeType="1"/>
            </p:cNvSpPr>
            <p:nvPr/>
          </p:nvSpPr>
          <p:spPr bwMode="auto">
            <a:xfrm>
              <a:off x="3120" y="26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6" name="Line 12"/>
            <p:cNvSpPr>
              <a:spLocks noChangeShapeType="1"/>
            </p:cNvSpPr>
            <p:nvPr/>
          </p:nvSpPr>
          <p:spPr bwMode="auto">
            <a:xfrm>
              <a:off x="3216" y="292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7" name="Line 13"/>
            <p:cNvSpPr>
              <a:spLocks noChangeShapeType="1"/>
            </p:cNvSpPr>
            <p:nvPr/>
          </p:nvSpPr>
          <p:spPr bwMode="auto">
            <a:xfrm>
              <a:off x="3216" y="3120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8" name="Line 14"/>
            <p:cNvSpPr>
              <a:spLocks noChangeShapeType="1"/>
            </p:cNvSpPr>
            <p:nvPr/>
          </p:nvSpPr>
          <p:spPr bwMode="auto">
            <a:xfrm>
              <a:off x="3072" y="326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29" name="Freeform 16"/>
            <p:cNvSpPr>
              <a:spLocks/>
            </p:cNvSpPr>
            <p:nvPr/>
          </p:nvSpPr>
          <p:spPr bwMode="auto">
            <a:xfrm>
              <a:off x="3072" y="2112"/>
              <a:ext cx="1392" cy="1584"/>
            </a:xfrm>
            <a:custGeom>
              <a:avLst/>
              <a:gdLst>
                <a:gd name="T0" fmla="*/ 96 w 1392"/>
                <a:gd name="T1" fmla="*/ 96 h 1584"/>
                <a:gd name="T2" fmla="*/ 96 w 1392"/>
                <a:gd name="T3" fmla="*/ 336 h 1584"/>
                <a:gd name="T4" fmla="*/ 240 w 1392"/>
                <a:gd name="T5" fmla="*/ 528 h 1584"/>
                <a:gd name="T6" fmla="*/ 288 w 1392"/>
                <a:gd name="T7" fmla="*/ 864 h 1584"/>
                <a:gd name="T8" fmla="*/ 192 w 1392"/>
                <a:gd name="T9" fmla="*/ 1200 h 1584"/>
                <a:gd name="T10" fmla="*/ 0 w 1392"/>
                <a:gd name="T11" fmla="*/ 1344 h 1584"/>
                <a:gd name="T12" fmla="*/ 96 w 1392"/>
                <a:gd name="T13" fmla="*/ 1536 h 1584"/>
                <a:gd name="T14" fmla="*/ 960 w 1392"/>
                <a:gd name="T15" fmla="*/ 1584 h 1584"/>
                <a:gd name="T16" fmla="*/ 1392 w 1392"/>
                <a:gd name="T17" fmla="*/ 1056 h 1584"/>
                <a:gd name="T18" fmla="*/ 1392 w 1392"/>
                <a:gd name="T19" fmla="*/ 432 h 1584"/>
                <a:gd name="T20" fmla="*/ 768 w 1392"/>
                <a:gd name="T21" fmla="*/ 0 h 1584"/>
                <a:gd name="T22" fmla="*/ 96 w 1392"/>
                <a:gd name="T23" fmla="*/ 96 h 15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92"/>
                <a:gd name="T37" fmla="*/ 0 h 1584"/>
                <a:gd name="T38" fmla="*/ 1392 w 1392"/>
                <a:gd name="T39" fmla="*/ 1584 h 158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92" h="1584">
                  <a:moveTo>
                    <a:pt x="96" y="96"/>
                  </a:moveTo>
                  <a:lnTo>
                    <a:pt x="96" y="336"/>
                  </a:lnTo>
                  <a:lnTo>
                    <a:pt x="240" y="528"/>
                  </a:lnTo>
                  <a:lnTo>
                    <a:pt x="288" y="864"/>
                  </a:lnTo>
                  <a:lnTo>
                    <a:pt x="192" y="1200"/>
                  </a:lnTo>
                  <a:lnTo>
                    <a:pt x="0" y="1344"/>
                  </a:lnTo>
                  <a:lnTo>
                    <a:pt x="96" y="1536"/>
                  </a:lnTo>
                  <a:lnTo>
                    <a:pt x="960" y="1584"/>
                  </a:lnTo>
                  <a:lnTo>
                    <a:pt x="1392" y="1056"/>
                  </a:lnTo>
                  <a:lnTo>
                    <a:pt x="1392" y="432"/>
                  </a:lnTo>
                  <a:lnTo>
                    <a:pt x="768" y="0"/>
                  </a:lnTo>
                  <a:lnTo>
                    <a:pt x="96" y="9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30" name="Text Box 17"/>
            <p:cNvSpPr txBox="1">
              <a:spLocks noChangeArrowheads="1"/>
            </p:cNvSpPr>
            <p:nvPr/>
          </p:nvSpPr>
          <p:spPr bwMode="auto">
            <a:xfrm>
              <a:off x="3789" y="2400"/>
              <a:ext cx="696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/>
                <a:t>Out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/>
                <a:t>(50M,</a:t>
              </a:r>
              <a:br>
                <a:rPr lang="en-US" altLang="en-US" sz="2800"/>
              </a:br>
              <a:r>
                <a:rPr lang="en-US" altLang="en-US" sz="2800"/>
                <a:t>25%)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296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177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67B27E-D7CA-3644-B953-2D381C9FA33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Can We Conclude?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Similar result for “in-links” when we followed links backwards</a:t>
            </a:r>
          </a:p>
          <a:p>
            <a:pPr lvl="1" eaLnBrk="1" hangingPunct="1"/>
            <a:r>
              <a:rPr lang="en-US" altLang="en-US"/>
              <a:t>50M more pages reachable by following in-links</a:t>
            </a:r>
          </a:p>
        </p:txBody>
      </p:sp>
      <p:sp>
        <p:nvSpPr>
          <p:cNvPr id="117765" name="Oval 4"/>
          <p:cNvSpPr>
            <a:spLocks noChangeArrowheads="1"/>
          </p:cNvSpPr>
          <p:nvPr/>
        </p:nvSpPr>
        <p:spPr bwMode="auto">
          <a:xfrm>
            <a:off x="4343400" y="3581400"/>
            <a:ext cx="2438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SCC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(50M, 25%)</a:t>
            </a:r>
          </a:p>
        </p:txBody>
      </p:sp>
      <p:sp>
        <p:nvSpPr>
          <p:cNvPr id="117766" name="Oval 5"/>
          <p:cNvSpPr>
            <a:spLocks noChangeArrowheads="1"/>
          </p:cNvSpPr>
          <p:nvPr/>
        </p:nvSpPr>
        <p:spPr bwMode="auto">
          <a:xfrm>
            <a:off x="6629400" y="36576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7767" name="Oval 6"/>
          <p:cNvSpPr>
            <a:spLocks noChangeArrowheads="1"/>
          </p:cNvSpPr>
          <p:nvPr/>
        </p:nvSpPr>
        <p:spPr bwMode="auto">
          <a:xfrm>
            <a:off x="6858000" y="41148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7768" name="Oval 7"/>
          <p:cNvSpPr>
            <a:spLocks noChangeArrowheads="1"/>
          </p:cNvSpPr>
          <p:nvPr/>
        </p:nvSpPr>
        <p:spPr bwMode="auto">
          <a:xfrm>
            <a:off x="7010400" y="44958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7769" name="Oval 8"/>
          <p:cNvSpPr>
            <a:spLocks noChangeArrowheads="1"/>
          </p:cNvSpPr>
          <p:nvPr/>
        </p:nvSpPr>
        <p:spPr bwMode="auto">
          <a:xfrm>
            <a:off x="6858000" y="49530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7770" name="Oval 9"/>
          <p:cNvSpPr>
            <a:spLocks noChangeArrowheads="1"/>
          </p:cNvSpPr>
          <p:nvPr/>
        </p:nvSpPr>
        <p:spPr bwMode="auto">
          <a:xfrm>
            <a:off x="6553200" y="53340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7771" name="Line 10"/>
          <p:cNvSpPr>
            <a:spLocks noChangeShapeType="1"/>
          </p:cNvSpPr>
          <p:nvPr/>
        </p:nvSpPr>
        <p:spPr bwMode="auto">
          <a:xfrm flipV="1">
            <a:off x="6324600" y="3810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2" name="Line 11"/>
          <p:cNvSpPr>
            <a:spLocks noChangeShapeType="1"/>
          </p:cNvSpPr>
          <p:nvPr/>
        </p:nvSpPr>
        <p:spPr bwMode="auto">
          <a:xfrm>
            <a:off x="64770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3" name="Line 12"/>
          <p:cNvSpPr>
            <a:spLocks noChangeShapeType="1"/>
          </p:cNvSpPr>
          <p:nvPr/>
        </p:nvSpPr>
        <p:spPr bwMode="auto">
          <a:xfrm>
            <a:off x="66294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4" name="Line 13"/>
          <p:cNvSpPr>
            <a:spLocks noChangeShapeType="1"/>
          </p:cNvSpPr>
          <p:nvPr/>
        </p:nvSpPr>
        <p:spPr bwMode="auto">
          <a:xfrm>
            <a:off x="6629400" y="4953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5" name="Line 14"/>
          <p:cNvSpPr>
            <a:spLocks noChangeShapeType="1"/>
          </p:cNvSpPr>
          <p:nvPr/>
        </p:nvSpPr>
        <p:spPr bwMode="auto">
          <a:xfrm>
            <a:off x="6400800" y="5181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6" name="Freeform 15"/>
          <p:cNvSpPr>
            <a:spLocks/>
          </p:cNvSpPr>
          <p:nvPr/>
        </p:nvSpPr>
        <p:spPr bwMode="auto">
          <a:xfrm>
            <a:off x="6400800" y="3352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0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0 h 1584"/>
              <a:gd name="T22" fmla="*/ 2147483646 w 1392"/>
              <a:gd name="T23" fmla="*/ 2147483646 h 15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92"/>
              <a:gd name="T37" fmla="*/ 0 h 1584"/>
              <a:gd name="T38" fmla="*/ 1392 w 1392"/>
              <a:gd name="T39" fmla="*/ 1584 h 158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92" h="1584">
                <a:moveTo>
                  <a:pt x="96" y="96"/>
                </a:moveTo>
                <a:lnTo>
                  <a:pt x="96" y="336"/>
                </a:lnTo>
                <a:lnTo>
                  <a:pt x="240" y="528"/>
                </a:lnTo>
                <a:lnTo>
                  <a:pt x="288" y="864"/>
                </a:lnTo>
                <a:lnTo>
                  <a:pt x="192" y="1200"/>
                </a:lnTo>
                <a:lnTo>
                  <a:pt x="0" y="1344"/>
                </a:lnTo>
                <a:lnTo>
                  <a:pt x="96" y="1536"/>
                </a:lnTo>
                <a:lnTo>
                  <a:pt x="960" y="1584"/>
                </a:lnTo>
                <a:lnTo>
                  <a:pt x="1392" y="1056"/>
                </a:lnTo>
                <a:lnTo>
                  <a:pt x="1392" y="432"/>
                </a:lnTo>
                <a:lnTo>
                  <a:pt x="768" y="0"/>
                </a:lnTo>
                <a:lnTo>
                  <a:pt x="96" y="9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7" name="Text Box 16"/>
          <p:cNvSpPr txBox="1">
            <a:spLocks noChangeArrowheads="1"/>
          </p:cNvSpPr>
          <p:nvPr/>
        </p:nvSpPr>
        <p:spPr bwMode="auto">
          <a:xfrm>
            <a:off x="7538299" y="3810001"/>
            <a:ext cx="110479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Out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(50M,</a:t>
            </a:r>
            <a:br>
              <a:rPr lang="en-US" altLang="en-US" sz="2800"/>
            </a:br>
            <a:r>
              <a:rPr lang="en-US" altLang="en-US" sz="2800"/>
              <a:t>25%)</a:t>
            </a: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3733800" y="36576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3429000" y="41148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3352800" y="45720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3581400" y="50292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3886200" y="54102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7783" name="Line 23"/>
          <p:cNvSpPr>
            <a:spLocks noChangeShapeType="1"/>
          </p:cNvSpPr>
          <p:nvPr/>
        </p:nvSpPr>
        <p:spPr bwMode="auto">
          <a:xfrm>
            <a:off x="4267200" y="3810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>
            <a:off x="3962400" y="42672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5" name="Line 25"/>
          <p:cNvSpPr>
            <a:spLocks noChangeShapeType="1"/>
          </p:cNvSpPr>
          <p:nvPr/>
        </p:nvSpPr>
        <p:spPr bwMode="auto">
          <a:xfrm>
            <a:off x="3886200" y="4724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6" name="Line 26"/>
          <p:cNvSpPr>
            <a:spLocks noChangeShapeType="1"/>
          </p:cNvSpPr>
          <p:nvPr/>
        </p:nvSpPr>
        <p:spPr bwMode="auto">
          <a:xfrm flipV="1">
            <a:off x="4191000" y="5029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7" name="Line 27"/>
          <p:cNvSpPr>
            <a:spLocks noChangeShapeType="1"/>
          </p:cNvSpPr>
          <p:nvPr/>
        </p:nvSpPr>
        <p:spPr bwMode="auto">
          <a:xfrm flipV="1">
            <a:off x="4495800" y="5257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8" name="Freeform 28"/>
          <p:cNvSpPr>
            <a:spLocks/>
          </p:cNvSpPr>
          <p:nvPr/>
        </p:nvSpPr>
        <p:spPr bwMode="auto">
          <a:xfrm>
            <a:off x="2438400" y="3276600"/>
            <a:ext cx="2362200" cy="2667000"/>
          </a:xfrm>
          <a:custGeom>
            <a:avLst/>
            <a:gdLst>
              <a:gd name="T0" fmla="*/ 2147483646 w 1488"/>
              <a:gd name="T1" fmla="*/ 2147483646 h 1680"/>
              <a:gd name="T2" fmla="*/ 2147483646 w 1488"/>
              <a:gd name="T3" fmla="*/ 2147483646 h 1680"/>
              <a:gd name="T4" fmla="*/ 2147483646 w 1488"/>
              <a:gd name="T5" fmla="*/ 2147483646 h 1680"/>
              <a:gd name="T6" fmla="*/ 2147483646 w 1488"/>
              <a:gd name="T7" fmla="*/ 2147483646 h 1680"/>
              <a:gd name="T8" fmla="*/ 2147483646 w 1488"/>
              <a:gd name="T9" fmla="*/ 2147483646 h 1680"/>
              <a:gd name="T10" fmla="*/ 2147483646 w 1488"/>
              <a:gd name="T11" fmla="*/ 2147483646 h 1680"/>
              <a:gd name="T12" fmla="*/ 2147483646 w 1488"/>
              <a:gd name="T13" fmla="*/ 2147483646 h 1680"/>
              <a:gd name="T14" fmla="*/ 2147483646 w 1488"/>
              <a:gd name="T15" fmla="*/ 2147483646 h 1680"/>
              <a:gd name="T16" fmla="*/ 2147483646 w 1488"/>
              <a:gd name="T17" fmla="*/ 2147483646 h 1680"/>
              <a:gd name="T18" fmla="*/ 0 w 1488"/>
              <a:gd name="T19" fmla="*/ 2147483646 h 1680"/>
              <a:gd name="T20" fmla="*/ 0 w 1488"/>
              <a:gd name="T21" fmla="*/ 2147483646 h 1680"/>
              <a:gd name="T22" fmla="*/ 2147483646 w 1488"/>
              <a:gd name="T23" fmla="*/ 0 h 1680"/>
              <a:gd name="T24" fmla="*/ 2147483646 w 1488"/>
              <a:gd name="T25" fmla="*/ 2147483646 h 1680"/>
              <a:gd name="T26" fmla="*/ 2147483646 w 1488"/>
              <a:gd name="T27" fmla="*/ 2147483646 h 168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88"/>
              <a:gd name="T43" fmla="*/ 0 h 1680"/>
              <a:gd name="T44" fmla="*/ 1488 w 1488"/>
              <a:gd name="T45" fmla="*/ 1680 h 168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88" h="1680">
                <a:moveTo>
                  <a:pt x="1392" y="240"/>
                </a:moveTo>
                <a:lnTo>
                  <a:pt x="1248" y="480"/>
                </a:lnTo>
                <a:lnTo>
                  <a:pt x="1152" y="672"/>
                </a:lnTo>
                <a:lnTo>
                  <a:pt x="1104" y="960"/>
                </a:lnTo>
                <a:lnTo>
                  <a:pt x="1200" y="1104"/>
                </a:lnTo>
                <a:lnTo>
                  <a:pt x="1440" y="1392"/>
                </a:lnTo>
                <a:lnTo>
                  <a:pt x="1488" y="1584"/>
                </a:lnTo>
                <a:lnTo>
                  <a:pt x="1200" y="1680"/>
                </a:lnTo>
                <a:lnTo>
                  <a:pt x="432" y="1632"/>
                </a:lnTo>
                <a:lnTo>
                  <a:pt x="0" y="1152"/>
                </a:lnTo>
                <a:lnTo>
                  <a:pt x="0" y="432"/>
                </a:lnTo>
                <a:lnTo>
                  <a:pt x="624" y="0"/>
                </a:lnTo>
                <a:lnTo>
                  <a:pt x="1248" y="48"/>
                </a:lnTo>
                <a:lnTo>
                  <a:pt x="1392" y="2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2356699" y="3810001"/>
            <a:ext cx="110479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In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(50M,</a:t>
            </a:r>
            <a:br>
              <a:rPr lang="en-US" altLang="en-US" sz="2800"/>
            </a:br>
            <a:r>
              <a:rPr lang="en-US" altLang="en-US" sz="2800"/>
              <a:t>25%)</a:t>
            </a:r>
          </a:p>
        </p:txBody>
      </p:sp>
    </p:spTree>
    <p:extLst>
      <p:ext uri="{BB962C8B-B14F-4D97-AF65-F5344CB8AC3E}">
        <p14:creationId xmlns:p14="http://schemas.microsoft.com/office/powerpoint/2010/main" val="1471094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C6EFC1-A03C-EE40-9CDE-75799B04852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Can We Conclude?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25% Miscellaneous</a:t>
            </a:r>
          </a:p>
        </p:txBody>
      </p:sp>
      <p:sp>
        <p:nvSpPr>
          <p:cNvPr id="119813" name="Oval 4"/>
          <p:cNvSpPr>
            <a:spLocks noChangeArrowheads="1"/>
          </p:cNvSpPr>
          <p:nvPr/>
        </p:nvSpPr>
        <p:spPr bwMode="auto">
          <a:xfrm>
            <a:off x="4343400" y="3581400"/>
            <a:ext cx="2438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SCC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(50M, 25%)</a:t>
            </a:r>
          </a:p>
        </p:txBody>
      </p:sp>
      <p:sp>
        <p:nvSpPr>
          <p:cNvPr id="119814" name="Oval 5"/>
          <p:cNvSpPr>
            <a:spLocks noChangeArrowheads="1"/>
          </p:cNvSpPr>
          <p:nvPr/>
        </p:nvSpPr>
        <p:spPr bwMode="auto">
          <a:xfrm>
            <a:off x="6629400" y="36576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15" name="Oval 6"/>
          <p:cNvSpPr>
            <a:spLocks noChangeArrowheads="1"/>
          </p:cNvSpPr>
          <p:nvPr/>
        </p:nvSpPr>
        <p:spPr bwMode="auto">
          <a:xfrm>
            <a:off x="6858000" y="41148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16" name="Oval 7"/>
          <p:cNvSpPr>
            <a:spLocks noChangeArrowheads="1"/>
          </p:cNvSpPr>
          <p:nvPr/>
        </p:nvSpPr>
        <p:spPr bwMode="auto">
          <a:xfrm>
            <a:off x="7010400" y="44958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17" name="Oval 8"/>
          <p:cNvSpPr>
            <a:spLocks noChangeArrowheads="1"/>
          </p:cNvSpPr>
          <p:nvPr/>
        </p:nvSpPr>
        <p:spPr bwMode="auto">
          <a:xfrm>
            <a:off x="6858000" y="49530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18" name="Oval 9"/>
          <p:cNvSpPr>
            <a:spLocks noChangeArrowheads="1"/>
          </p:cNvSpPr>
          <p:nvPr/>
        </p:nvSpPr>
        <p:spPr bwMode="auto">
          <a:xfrm>
            <a:off x="6553200" y="53340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19" name="Line 10"/>
          <p:cNvSpPr>
            <a:spLocks noChangeShapeType="1"/>
          </p:cNvSpPr>
          <p:nvPr/>
        </p:nvSpPr>
        <p:spPr bwMode="auto">
          <a:xfrm flipV="1">
            <a:off x="6324600" y="3810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20" name="Line 11"/>
          <p:cNvSpPr>
            <a:spLocks noChangeShapeType="1"/>
          </p:cNvSpPr>
          <p:nvPr/>
        </p:nvSpPr>
        <p:spPr bwMode="auto">
          <a:xfrm>
            <a:off x="64770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21" name="Line 12"/>
          <p:cNvSpPr>
            <a:spLocks noChangeShapeType="1"/>
          </p:cNvSpPr>
          <p:nvPr/>
        </p:nvSpPr>
        <p:spPr bwMode="auto">
          <a:xfrm>
            <a:off x="66294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22" name="Line 13"/>
          <p:cNvSpPr>
            <a:spLocks noChangeShapeType="1"/>
          </p:cNvSpPr>
          <p:nvPr/>
        </p:nvSpPr>
        <p:spPr bwMode="auto">
          <a:xfrm>
            <a:off x="6629400" y="4953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23" name="Line 14"/>
          <p:cNvSpPr>
            <a:spLocks noChangeShapeType="1"/>
          </p:cNvSpPr>
          <p:nvPr/>
        </p:nvSpPr>
        <p:spPr bwMode="auto">
          <a:xfrm>
            <a:off x="6400800" y="5181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24" name="Freeform 15"/>
          <p:cNvSpPr>
            <a:spLocks/>
          </p:cNvSpPr>
          <p:nvPr/>
        </p:nvSpPr>
        <p:spPr bwMode="auto">
          <a:xfrm>
            <a:off x="6400800" y="3352800"/>
            <a:ext cx="2209800" cy="2514600"/>
          </a:xfrm>
          <a:custGeom>
            <a:avLst/>
            <a:gdLst>
              <a:gd name="T0" fmla="*/ 2147483646 w 1392"/>
              <a:gd name="T1" fmla="*/ 2147483646 h 1584"/>
              <a:gd name="T2" fmla="*/ 2147483646 w 1392"/>
              <a:gd name="T3" fmla="*/ 2147483646 h 1584"/>
              <a:gd name="T4" fmla="*/ 2147483646 w 1392"/>
              <a:gd name="T5" fmla="*/ 2147483646 h 1584"/>
              <a:gd name="T6" fmla="*/ 2147483646 w 1392"/>
              <a:gd name="T7" fmla="*/ 2147483646 h 1584"/>
              <a:gd name="T8" fmla="*/ 2147483646 w 1392"/>
              <a:gd name="T9" fmla="*/ 2147483646 h 1584"/>
              <a:gd name="T10" fmla="*/ 0 w 1392"/>
              <a:gd name="T11" fmla="*/ 2147483646 h 1584"/>
              <a:gd name="T12" fmla="*/ 2147483646 w 1392"/>
              <a:gd name="T13" fmla="*/ 2147483646 h 1584"/>
              <a:gd name="T14" fmla="*/ 2147483646 w 1392"/>
              <a:gd name="T15" fmla="*/ 2147483646 h 1584"/>
              <a:gd name="T16" fmla="*/ 2147483646 w 1392"/>
              <a:gd name="T17" fmla="*/ 2147483646 h 1584"/>
              <a:gd name="T18" fmla="*/ 2147483646 w 1392"/>
              <a:gd name="T19" fmla="*/ 2147483646 h 1584"/>
              <a:gd name="T20" fmla="*/ 2147483646 w 1392"/>
              <a:gd name="T21" fmla="*/ 0 h 1584"/>
              <a:gd name="T22" fmla="*/ 2147483646 w 1392"/>
              <a:gd name="T23" fmla="*/ 2147483646 h 15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92"/>
              <a:gd name="T37" fmla="*/ 0 h 1584"/>
              <a:gd name="T38" fmla="*/ 1392 w 1392"/>
              <a:gd name="T39" fmla="*/ 1584 h 158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92" h="1584">
                <a:moveTo>
                  <a:pt x="96" y="96"/>
                </a:moveTo>
                <a:lnTo>
                  <a:pt x="96" y="336"/>
                </a:lnTo>
                <a:lnTo>
                  <a:pt x="240" y="528"/>
                </a:lnTo>
                <a:lnTo>
                  <a:pt x="288" y="864"/>
                </a:lnTo>
                <a:lnTo>
                  <a:pt x="192" y="1200"/>
                </a:lnTo>
                <a:lnTo>
                  <a:pt x="0" y="1344"/>
                </a:lnTo>
                <a:lnTo>
                  <a:pt x="96" y="1536"/>
                </a:lnTo>
                <a:lnTo>
                  <a:pt x="960" y="1584"/>
                </a:lnTo>
                <a:lnTo>
                  <a:pt x="1392" y="1056"/>
                </a:lnTo>
                <a:lnTo>
                  <a:pt x="1392" y="432"/>
                </a:lnTo>
                <a:lnTo>
                  <a:pt x="768" y="0"/>
                </a:lnTo>
                <a:lnTo>
                  <a:pt x="96" y="9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5" name="Text Box 16"/>
          <p:cNvSpPr txBox="1">
            <a:spLocks noChangeArrowheads="1"/>
          </p:cNvSpPr>
          <p:nvPr/>
        </p:nvSpPr>
        <p:spPr bwMode="auto">
          <a:xfrm>
            <a:off x="7538299" y="3810001"/>
            <a:ext cx="110479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Out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(50M,</a:t>
            </a:r>
            <a:br>
              <a:rPr lang="en-US" altLang="en-US" sz="2800"/>
            </a:br>
            <a:r>
              <a:rPr lang="en-US" altLang="en-US" sz="2800"/>
              <a:t>25%)</a:t>
            </a:r>
          </a:p>
        </p:txBody>
      </p:sp>
      <p:sp>
        <p:nvSpPr>
          <p:cNvPr id="119826" name="Oval 17"/>
          <p:cNvSpPr>
            <a:spLocks noChangeArrowheads="1"/>
          </p:cNvSpPr>
          <p:nvPr/>
        </p:nvSpPr>
        <p:spPr bwMode="auto">
          <a:xfrm>
            <a:off x="3733800" y="36576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27" name="Oval 18"/>
          <p:cNvSpPr>
            <a:spLocks noChangeArrowheads="1"/>
          </p:cNvSpPr>
          <p:nvPr/>
        </p:nvSpPr>
        <p:spPr bwMode="auto">
          <a:xfrm>
            <a:off x="3429000" y="41148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28" name="Oval 19"/>
          <p:cNvSpPr>
            <a:spLocks noChangeArrowheads="1"/>
          </p:cNvSpPr>
          <p:nvPr/>
        </p:nvSpPr>
        <p:spPr bwMode="auto">
          <a:xfrm>
            <a:off x="3352800" y="45720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29" name="Oval 20"/>
          <p:cNvSpPr>
            <a:spLocks noChangeArrowheads="1"/>
          </p:cNvSpPr>
          <p:nvPr/>
        </p:nvSpPr>
        <p:spPr bwMode="auto">
          <a:xfrm>
            <a:off x="3581400" y="50292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30" name="Oval 21"/>
          <p:cNvSpPr>
            <a:spLocks noChangeArrowheads="1"/>
          </p:cNvSpPr>
          <p:nvPr/>
        </p:nvSpPr>
        <p:spPr bwMode="auto">
          <a:xfrm>
            <a:off x="3886200" y="54102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31" name="Line 22"/>
          <p:cNvSpPr>
            <a:spLocks noChangeShapeType="1"/>
          </p:cNvSpPr>
          <p:nvPr/>
        </p:nvSpPr>
        <p:spPr bwMode="auto">
          <a:xfrm>
            <a:off x="4267200" y="3810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2" name="Line 23"/>
          <p:cNvSpPr>
            <a:spLocks noChangeShapeType="1"/>
          </p:cNvSpPr>
          <p:nvPr/>
        </p:nvSpPr>
        <p:spPr bwMode="auto">
          <a:xfrm>
            <a:off x="3962400" y="42672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3" name="Line 24"/>
          <p:cNvSpPr>
            <a:spLocks noChangeShapeType="1"/>
          </p:cNvSpPr>
          <p:nvPr/>
        </p:nvSpPr>
        <p:spPr bwMode="auto">
          <a:xfrm>
            <a:off x="3886200" y="4724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4" name="Line 25"/>
          <p:cNvSpPr>
            <a:spLocks noChangeShapeType="1"/>
          </p:cNvSpPr>
          <p:nvPr/>
        </p:nvSpPr>
        <p:spPr bwMode="auto">
          <a:xfrm flipV="1">
            <a:off x="4191000" y="5029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5" name="Line 26"/>
          <p:cNvSpPr>
            <a:spLocks noChangeShapeType="1"/>
          </p:cNvSpPr>
          <p:nvPr/>
        </p:nvSpPr>
        <p:spPr bwMode="auto">
          <a:xfrm flipV="1">
            <a:off x="4495800" y="5257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6" name="Freeform 27"/>
          <p:cNvSpPr>
            <a:spLocks/>
          </p:cNvSpPr>
          <p:nvPr/>
        </p:nvSpPr>
        <p:spPr bwMode="auto">
          <a:xfrm>
            <a:off x="2438400" y="3276600"/>
            <a:ext cx="2362200" cy="2667000"/>
          </a:xfrm>
          <a:custGeom>
            <a:avLst/>
            <a:gdLst>
              <a:gd name="T0" fmla="*/ 2147483646 w 1488"/>
              <a:gd name="T1" fmla="*/ 2147483646 h 1680"/>
              <a:gd name="T2" fmla="*/ 2147483646 w 1488"/>
              <a:gd name="T3" fmla="*/ 2147483646 h 1680"/>
              <a:gd name="T4" fmla="*/ 2147483646 w 1488"/>
              <a:gd name="T5" fmla="*/ 2147483646 h 1680"/>
              <a:gd name="T6" fmla="*/ 2147483646 w 1488"/>
              <a:gd name="T7" fmla="*/ 2147483646 h 1680"/>
              <a:gd name="T8" fmla="*/ 2147483646 w 1488"/>
              <a:gd name="T9" fmla="*/ 2147483646 h 1680"/>
              <a:gd name="T10" fmla="*/ 2147483646 w 1488"/>
              <a:gd name="T11" fmla="*/ 2147483646 h 1680"/>
              <a:gd name="T12" fmla="*/ 2147483646 w 1488"/>
              <a:gd name="T13" fmla="*/ 2147483646 h 1680"/>
              <a:gd name="T14" fmla="*/ 2147483646 w 1488"/>
              <a:gd name="T15" fmla="*/ 2147483646 h 1680"/>
              <a:gd name="T16" fmla="*/ 2147483646 w 1488"/>
              <a:gd name="T17" fmla="*/ 2147483646 h 1680"/>
              <a:gd name="T18" fmla="*/ 0 w 1488"/>
              <a:gd name="T19" fmla="*/ 2147483646 h 1680"/>
              <a:gd name="T20" fmla="*/ 0 w 1488"/>
              <a:gd name="T21" fmla="*/ 2147483646 h 1680"/>
              <a:gd name="T22" fmla="*/ 2147483646 w 1488"/>
              <a:gd name="T23" fmla="*/ 0 h 1680"/>
              <a:gd name="T24" fmla="*/ 2147483646 w 1488"/>
              <a:gd name="T25" fmla="*/ 2147483646 h 1680"/>
              <a:gd name="T26" fmla="*/ 2147483646 w 1488"/>
              <a:gd name="T27" fmla="*/ 2147483646 h 168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88"/>
              <a:gd name="T43" fmla="*/ 0 h 1680"/>
              <a:gd name="T44" fmla="*/ 1488 w 1488"/>
              <a:gd name="T45" fmla="*/ 1680 h 168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88" h="1680">
                <a:moveTo>
                  <a:pt x="1392" y="240"/>
                </a:moveTo>
                <a:lnTo>
                  <a:pt x="1248" y="480"/>
                </a:lnTo>
                <a:lnTo>
                  <a:pt x="1152" y="672"/>
                </a:lnTo>
                <a:lnTo>
                  <a:pt x="1104" y="960"/>
                </a:lnTo>
                <a:lnTo>
                  <a:pt x="1200" y="1104"/>
                </a:lnTo>
                <a:lnTo>
                  <a:pt x="1440" y="1392"/>
                </a:lnTo>
                <a:lnTo>
                  <a:pt x="1488" y="1584"/>
                </a:lnTo>
                <a:lnTo>
                  <a:pt x="1200" y="1680"/>
                </a:lnTo>
                <a:lnTo>
                  <a:pt x="432" y="1632"/>
                </a:lnTo>
                <a:lnTo>
                  <a:pt x="0" y="1152"/>
                </a:lnTo>
                <a:lnTo>
                  <a:pt x="0" y="432"/>
                </a:lnTo>
                <a:lnTo>
                  <a:pt x="624" y="0"/>
                </a:lnTo>
                <a:lnTo>
                  <a:pt x="1248" y="48"/>
                </a:lnTo>
                <a:lnTo>
                  <a:pt x="1392" y="2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37" name="Text Box 28"/>
          <p:cNvSpPr txBox="1">
            <a:spLocks noChangeArrowheads="1"/>
          </p:cNvSpPr>
          <p:nvPr/>
        </p:nvSpPr>
        <p:spPr bwMode="auto">
          <a:xfrm>
            <a:off x="2356699" y="3810001"/>
            <a:ext cx="110479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In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(50M,</a:t>
            </a:r>
            <a:br>
              <a:rPr lang="en-US" altLang="en-US" sz="2800"/>
            </a:br>
            <a:r>
              <a:rPr lang="en-US" altLang="en-US" sz="2800"/>
              <a:t>25%)</a:t>
            </a:r>
          </a:p>
        </p:txBody>
      </p:sp>
      <p:sp>
        <p:nvSpPr>
          <p:cNvPr id="119838" name="Oval 29"/>
          <p:cNvSpPr>
            <a:spLocks noChangeArrowheads="1"/>
          </p:cNvSpPr>
          <p:nvPr/>
        </p:nvSpPr>
        <p:spPr bwMode="auto">
          <a:xfrm>
            <a:off x="3962400" y="27432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39" name="Oval 30"/>
          <p:cNvSpPr>
            <a:spLocks noChangeArrowheads="1"/>
          </p:cNvSpPr>
          <p:nvPr/>
        </p:nvSpPr>
        <p:spPr bwMode="auto">
          <a:xfrm>
            <a:off x="5257800" y="29718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40" name="Oval 31"/>
          <p:cNvSpPr>
            <a:spLocks noChangeArrowheads="1"/>
          </p:cNvSpPr>
          <p:nvPr/>
        </p:nvSpPr>
        <p:spPr bwMode="auto">
          <a:xfrm>
            <a:off x="6477000" y="28956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41" name="Oval 32"/>
          <p:cNvSpPr>
            <a:spLocks noChangeArrowheads="1"/>
          </p:cNvSpPr>
          <p:nvPr/>
        </p:nvSpPr>
        <p:spPr bwMode="auto">
          <a:xfrm>
            <a:off x="8534400" y="35052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42" name="Oval 33"/>
          <p:cNvSpPr>
            <a:spLocks noChangeArrowheads="1"/>
          </p:cNvSpPr>
          <p:nvPr/>
        </p:nvSpPr>
        <p:spPr bwMode="auto">
          <a:xfrm>
            <a:off x="2667000" y="28956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43" name="Oval 34"/>
          <p:cNvSpPr>
            <a:spLocks noChangeArrowheads="1"/>
          </p:cNvSpPr>
          <p:nvPr/>
        </p:nvSpPr>
        <p:spPr bwMode="auto">
          <a:xfrm>
            <a:off x="6248400" y="60198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44" name="Oval 35"/>
          <p:cNvSpPr>
            <a:spLocks noChangeArrowheads="1"/>
          </p:cNvSpPr>
          <p:nvPr/>
        </p:nvSpPr>
        <p:spPr bwMode="auto">
          <a:xfrm>
            <a:off x="3733800" y="60960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45" name="Oval 36"/>
          <p:cNvSpPr>
            <a:spLocks noChangeArrowheads="1"/>
          </p:cNvSpPr>
          <p:nvPr/>
        </p:nvSpPr>
        <p:spPr bwMode="auto">
          <a:xfrm>
            <a:off x="2667000" y="60198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46" name="Oval 37"/>
          <p:cNvSpPr>
            <a:spLocks noChangeArrowheads="1"/>
          </p:cNvSpPr>
          <p:nvPr/>
        </p:nvSpPr>
        <p:spPr bwMode="auto">
          <a:xfrm>
            <a:off x="8686800" y="5334000"/>
            <a:ext cx="762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9847" name="Line 38"/>
          <p:cNvSpPr>
            <a:spLocks noChangeShapeType="1"/>
          </p:cNvSpPr>
          <p:nvPr/>
        </p:nvSpPr>
        <p:spPr bwMode="auto">
          <a:xfrm flipH="1" flipV="1">
            <a:off x="7391400" y="51054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8" name="Line 39"/>
          <p:cNvSpPr>
            <a:spLocks noChangeShapeType="1"/>
          </p:cNvSpPr>
          <p:nvPr/>
        </p:nvSpPr>
        <p:spPr bwMode="auto">
          <a:xfrm>
            <a:off x="7086600" y="30480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49" name="Line 40"/>
          <p:cNvSpPr>
            <a:spLocks noChangeShapeType="1"/>
          </p:cNvSpPr>
          <p:nvPr/>
        </p:nvSpPr>
        <p:spPr bwMode="auto">
          <a:xfrm flipV="1">
            <a:off x="4038600" y="2895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50" name="Line 41"/>
          <p:cNvSpPr>
            <a:spLocks noChangeShapeType="1"/>
          </p:cNvSpPr>
          <p:nvPr/>
        </p:nvSpPr>
        <p:spPr bwMode="auto">
          <a:xfrm flipH="1">
            <a:off x="3124200" y="48006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51" name="Text Box 42"/>
          <p:cNvSpPr txBox="1">
            <a:spLocks noChangeArrowheads="1"/>
          </p:cNvSpPr>
          <p:nvPr/>
        </p:nvSpPr>
        <p:spPr bwMode="auto">
          <a:xfrm>
            <a:off x="7610751" y="2438400"/>
            <a:ext cx="2044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(50M, 25%)</a:t>
            </a:r>
          </a:p>
        </p:txBody>
      </p:sp>
    </p:spTree>
    <p:extLst>
      <p:ext uri="{BB962C8B-B14F-4D97-AF65-F5344CB8AC3E}">
        <p14:creationId xmlns:p14="http://schemas.microsoft.com/office/powerpoint/2010/main" val="911963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218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1980DC-32C1-6748-A304-FADFE1C27E7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did they “crawl” </a:t>
            </a:r>
            <a:r>
              <a:rPr lang="en-US" altLang="en-US" i="1"/>
              <a:t>50M In</a:t>
            </a:r>
            <a:r>
              <a:rPr lang="en-US" altLang="en-US"/>
              <a:t> and </a:t>
            </a:r>
            <a:r>
              <a:rPr lang="en-US" altLang="en-US" i="1"/>
              <a:t>50M Misc</a:t>
            </a:r>
            <a:r>
              <a:rPr lang="en-US" altLang="en-US"/>
              <a:t> nodes in the first place?</a:t>
            </a:r>
          </a:p>
          <a:p>
            <a:pPr eaLnBrk="1" hangingPunct="1"/>
            <a:r>
              <a:rPr lang="en-US" altLang="en-US"/>
              <a:t>There may be much more </a:t>
            </a:r>
            <a:r>
              <a:rPr lang="en-US" altLang="en-US" i="1"/>
              <a:t>In</a:t>
            </a:r>
            <a:r>
              <a:rPr lang="en-US" altLang="en-US"/>
              <a:t> and </a:t>
            </a:r>
            <a:r>
              <a:rPr lang="en-US" altLang="en-US" i="1"/>
              <a:t>Misc</a:t>
            </a:r>
            <a:r>
              <a:rPr lang="en-US" altLang="en-US"/>
              <a:t> nodes that were not crawled (25% is lower bounds)</a:t>
            </a:r>
          </a:p>
          <a:p>
            <a:pPr eaLnBrk="1" hangingPunct="1"/>
            <a:r>
              <a:rPr lang="en-US" altLang="en-US"/>
              <a:t>Only 25% SCC surprising (will be explained)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052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239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97DF0F-9E5D-CC4A-A10C-0485339CBA1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SCC</a:t>
            </a: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Q: How many edges are need to combine two SCCs into one?</a:t>
            </a:r>
          </a:p>
          <a:p>
            <a:pPr eaLnBrk="1" hangingPunct="1"/>
            <a:r>
              <a:rPr lang="en-US" altLang="en-US" dirty="0"/>
              <a:t>If there are only two links, A </a:t>
            </a:r>
            <a:r>
              <a:rPr lang="en-US" altLang="en-US" dirty="0">
                <a:sym typeface="Symbol" charset="2"/>
              </a:rPr>
              <a:t> </a:t>
            </a:r>
            <a:r>
              <a:rPr lang="en-US" altLang="en-US" dirty="0"/>
              <a:t>B and B </a:t>
            </a:r>
            <a:r>
              <a:rPr lang="en-US" altLang="en-US" dirty="0">
                <a:sym typeface="Symbol" charset="2"/>
              </a:rPr>
              <a:t></a:t>
            </a:r>
            <a:r>
              <a:rPr lang="en-US" altLang="en-US" dirty="0"/>
              <a:t> A, then A and B becomes one SCC.</a:t>
            </a:r>
          </a:p>
        </p:txBody>
      </p:sp>
      <p:sp>
        <p:nvSpPr>
          <p:cNvPr id="123909" name="Oval 4"/>
          <p:cNvSpPr>
            <a:spLocks noChangeArrowheads="1"/>
          </p:cNvSpPr>
          <p:nvPr/>
        </p:nvSpPr>
        <p:spPr bwMode="auto">
          <a:xfrm>
            <a:off x="3886200" y="3048000"/>
            <a:ext cx="1219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10" name="Oval 5"/>
          <p:cNvSpPr>
            <a:spLocks noChangeArrowheads="1"/>
          </p:cNvSpPr>
          <p:nvPr/>
        </p:nvSpPr>
        <p:spPr bwMode="auto">
          <a:xfrm>
            <a:off x="6400800" y="3048000"/>
            <a:ext cx="1219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11" name="Text Box 6"/>
          <p:cNvSpPr txBox="1">
            <a:spLocks noChangeArrowheads="1"/>
          </p:cNvSpPr>
          <p:nvPr/>
        </p:nvSpPr>
        <p:spPr bwMode="auto">
          <a:xfrm>
            <a:off x="4267200" y="2743201"/>
            <a:ext cx="420688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A</a:t>
            </a:r>
          </a:p>
        </p:txBody>
      </p:sp>
      <p:sp>
        <p:nvSpPr>
          <p:cNvPr id="123912" name="Text Box 7"/>
          <p:cNvSpPr txBox="1">
            <a:spLocks noChangeArrowheads="1"/>
          </p:cNvSpPr>
          <p:nvPr/>
        </p:nvSpPr>
        <p:spPr bwMode="auto">
          <a:xfrm>
            <a:off x="6781800" y="2743201"/>
            <a:ext cx="420688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B</a:t>
            </a:r>
          </a:p>
        </p:txBody>
      </p:sp>
      <p:sp>
        <p:nvSpPr>
          <p:cNvPr id="123913" name="Rectangle 8"/>
          <p:cNvSpPr>
            <a:spLocks noChangeArrowheads="1"/>
          </p:cNvSpPr>
          <p:nvPr/>
        </p:nvSpPr>
        <p:spPr bwMode="auto">
          <a:xfrm>
            <a:off x="4267200" y="3352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14" name="Rectangle 9"/>
          <p:cNvSpPr>
            <a:spLocks noChangeArrowheads="1"/>
          </p:cNvSpPr>
          <p:nvPr/>
        </p:nvSpPr>
        <p:spPr bwMode="auto">
          <a:xfrm>
            <a:off x="4648200" y="3886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15" name="Rectangle 10"/>
          <p:cNvSpPr>
            <a:spLocks noChangeArrowheads="1"/>
          </p:cNvSpPr>
          <p:nvPr/>
        </p:nvSpPr>
        <p:spPr bwMode="auto">
          <a:xfrm>
            <a:off x="4495800" y="4343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16" name="Rectangle 11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17" name="Rectangle 12"/>
          <p:cNvSpPr>
            <a:spLocks noChangeArrowheads="1"/>
          </p:cNvSpPr>
          <p:nvPr/>
        </p:nvSpPr>
        <p:spPr bwMode="auto">
          <a:xfrm>
            <a:off x="4343400" y="4800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18" name="Rectangle 13"/>
          <p:cNvSpPr>
            <a:spLocks noChangeArrowheads="1"/>
          </p:cNvSpPr>
          <p:nvPr/>
        </p:nvSpPr>
        <p:spPr bwMode="auto">
          <a:xfrm>
            <a:off x="6629400" y="3505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19" name="Rectangle 14"/>
          <p:cNvSpPr>
            <a:spLocks noChangeArrowheads="1"/>
          </p:cNvSpPr>
          <p:nvPr/>
        </p:nvSpPr>
        <p:spPr bwMode="auto">
          <a:xfrm>
            <a:off x="7010400" y="3962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20" name="Rectangle 15"/>
          <p:cNvSpPr>
            <a:spLocks noChangeArrowheads="1"/>
          </p:cNvSpPr>
          <p:nvPr/>
        </p:nvSpPr>
        <p:spPr bwMode="auto">
          <a:xfrm>
            <a:off x="6705600" y="4495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21" name="Rectangle 16"/>
          <p:cNvSpPr>
            <a:spLocks noChangeArrowheads="1"/>
          </p:cNvSpPr>
          <p:nvPr/>
        </p:nvSpPr>
        <p:spPr bwMode="auto">
          <a:xfrm>
            <a:off x="7162800" y="4572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3922" name="Line 17"/>
          <p:cNvSpPr>
            <a:spLocks noChangeShapeType="1"/>
          </p:cNvSpPr>
          <p:nvPr/>
        </p:nvSpPr>
        <p:spPr bwMode="auto">
          <a:xfrm>
            <a:off x="4495800" y="3657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3" name="Line 18"/>
          <p:cNvSpPr>
            <a:spLocks noChangeShapeType="1"/>
          </p:cNvSpPr>
          <p:nvPr/>
        </p:nvSpPr>
        <p:spPr bwMode="auto">
          <a:xfrm flipH="1">
            <a:off x="4724400" y="4191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4" name="Line 19"/>
          <p:cNvSpPr>
            <a:spLocks noChangeShapeType="1"/>
          </p:cNvSpPr>
          <p:nvPr/>
        </p:nvSpPr>
        <p:spPr bwMode="auto">
          <a:xfrm flipH="1">
            <a:off x="4495800" y="4648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5" name="Line 20"/>
          <p:cNvSpPr>
            <a:spLocks noChangeShapeType="1"/>
          </p:cNvSpPr>
          <p:nvPr/>
        </p:nvSpPr>
        <p:spPr bwMode="auto">
          <a:xfrm flipH="1" flipV="1">
            <a:off x="4114800" y="4419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6" name="Line 21"/>
          <p:cNvSpPr>
            <a:spLocks noChangeShapeType="1"/>
          </p:cNvSpPr>
          <p:nvPr/>
        </p:nvSpPr>
        <p:spPr bwMode="auto">
          <a:xfrm flipV="1">
            <a:off x="4114800" y="3657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7" name="Line 22"/>
          <p:cNvSpPr>
            <a:spLocks noChangeShapeType="1"/>
          </p:cNvSpPr>
          <p:nvPr/>
        </p:nvSpPr>
        <p:spPr bwMode="auto">
          <a:xfrm flipV="1">
            <a:off x="4267200" y="4038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8" name="Line 23"/>
          <p:cNvSpPr>
            <a:spLocks noChangeShapeType="1"/>
          </p:cNvSpPr>
          <p:nvPr/>
        </p:nvSpPr>
        <p:spPr bwMode="auto">
          <a:xfrm flipH="1" flipV="1">
            <a:off x="4419600" y="3657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9" name="Line 24"/>
          <p:cNvSpPr>
            <a:spLocks noChangeShapeType="1"/>
          </p:cNvSpPr>
          <p:nvPr/>
        </p:nvSpPr>
        <p:spPr bwMode="auto">
          <a:xfrm flipH="1" flipV="1">
            <a:off x="4267200" y="4267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30" name="Line 25"/>
          <p:cNvSpPr>
            <a:spLocks noChangeShapeType="1"/>
          </p:cNvSpPr>
          <p:nvPr/>
        </p:nvSpPr>
        <p:spPr bwMode="auto">
          <a:xfrm>
            <a:off x="68580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31" name="Line 26"/>
          <p:cNvSpPr>
            <a:spLocks noChangeShapeType="1"/>
          </p:cNvSpPr>
          <p:nvPr/>
        </p:nvSpPr>
        <p:spPr bwMode="auto">
          <a:xfrm flipV="1">
            <a:off x="6934200" y="4267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32" name="Line 27"/>
          <p:cNvSpPr>
            <a:spLocks noChangeShapeType="1"/>
          </p:cNvSpPr>
          <p:nvPr/>
        </p:nvSpPr>
        <p:spPr bwMode="auto">
          <a:xfrm>
            <a:off x="7239000" y="4267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33" name="Line 28"/>
          <p:cNvSpPr>
            <a:spLocks noChangeShapeType="1"/>
          </p:cNvSpPr>
          <p:nvPr/>
        </p:nvSpPr>
        <p:spPr bwMode="auto">
          <a:xfrm flipH="1">
            <a:off x="7010400" y="4648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34" name="Line 29"/>
          <p:cNvSpPr>
            <a:spLocks noChangeShapeType="1"/>
          </p:cNvSpPr>
          <p:nvPr/>
        </p:nvSpPr>
        <p:spPr bwMode="auto">
          <a:xfrm flipH="1" flipV="1">
            <a:off x="6934200" y="3657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5079CF0-F9D4-764F-98D7-14F976FD0F93}"/>
              </a:ext>
            </a:extLst>
          </p:cNvPr>
          <p:cNvGrpSpPr/>
          <p:nvPr/>
        </p:nvGrpSpPr>
        <p:grpSpPr>
          <a:xfrm>
            <a:off x="4724400" y="3657600"/>
            <a:ext cx="2133600" cy="990600"/>
            <a:chOff x="4724400" y="3657600"/>
            <a:chExt cx="2133600" cy="990600"/>
          </a:xfrm>
        </p:grpSpPr>
        <p:sp>
          <p:nvSpPr>
            <p:cNvPr id="123935" name="Line 31"/>
            <p:cNvSpPr>
              <a:spLocks noChangeShapeType="1"/>
            </p:cNvSpPr>
            <p:nvPr/>
          </p:nvSpPr>
          <p:spPr bwMode="auto">
            <a:xfrm flipV="1">
              <a:off x="4876800" y="3657600"/>
              <a:ext cx="1905000" cy="304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6" name="Line 32"/>
            <p:cNvSpPr>
              <a:spLocks noChangeShapeType="1"/>
            </p:cNvSpPr>
            <p:nvPr/>
          </p:nvSpPr>
          <p:spPr bwMode="auto">
            <a:xfrm>
              <a:off x="4724400" y="4495800"/>
              <a:ext cx="2133600" cy="152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569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259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3EF038-768F-A54E-980B-F1F615E9538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Links between In, SCC and Out</a:t>
            </a:r>
          </a:p>
        </p:txBody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No single link from SCC to In</a:t>
            </a:r>
          </a:p>
          <a:p>
            <a:pPr eaLnBrk="1" hangingPunct="1"/>
            <a:r>
              <a:rPr lang="en-US" altLang="en-US" dirty="0"/>
              <a:t>No single link from Out to SCC</a:t>
            </a:r>
          </a:p>
          <a:p>
            <a:pPr eaLnBrk="1" hangingPunct="1"/>
            <a:r>
              <a:rPr lang="en-US" altLang="en-US" dirty="0"/>
              <a:t>At least 50% of the Web “unknown” to the core SCC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8270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280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2034FB-74EC-AF4F-B5C8-B3B84D6AD94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Diameter of SCC</a:t>
            </a:r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 average, 16 links between two nodes in SCC</a:t>
            </a:r>
          </a:p>
          <a:p>
            <a:pPr eaLnBrk="1" hangingPunct="1"/>
            <a:r>
              <a:rPr lang="en-US" altLang="en-US"/>
              <a:t>The “maximum distance” (diameter) is at least 28</a:t>
            </a:r>
          </a:p>
        </p:txBody>
      </p:sp>
    </p:spTree>
    <p:extLst>
      <p:ext uri="{BB962C8B-B14F-4D97-AF65-F5344CB8AC3E}">
        <p14:creationId xmlns:p14="http://schemas.microsoft.com/office/powerpoint/2010/main" val="158442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931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0ABAE1-DC65-4047-BDA2-FD9414B92FD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Web Characteristics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2"/>
                </a:solidFill>
              </a:rPr>
              <a:t>Size of the Web</a:t>
            </a:r>
          </a:p>
          <a:p>
            <a:pPr eaLnBrk="1" hangingPunct="1"/>
            <a:r>
              <a:rPr lang="en-US" altLang="en-US" dirty="0"/>
              <a:t>Link structure of the Web</a:t>
            </a:r>
          </a:p>
        </p:txBody>
      </p:sp>
    </p:spTree>
    <p:extLst>
      <p:ext uri="{BB962C8B-B14F-4D97-AF65-F5344CB8AC3E}">
        <p14:creationId xmlns:p14="http://schemas.microsoft.com/office/powerpoint/2010/main" val="1065376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30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FB0AC8-164C-A642-9EF3-12D850A2C81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Questions?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93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32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96452D-87C7-BB4F-8802-33637B2836D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References</a:t>
            </a:r>
          </a:p>
        </p:txBody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[</a:t>
            </a:r>
            <a:r>
              <a:rPr lang="en-US" altLang="en-US" dirty="0"/>
              <a:t>BKM00] Andrei Broder et al.: Graph structure in the Web. WWW 2000</a:t>
            </a:r>
          </a:p>
        </p:txBody>
      </p:sp>
    </p:spTree>
    <p:extLst>
      <p:ext uri="{BB962C8B-B14F-4D97-AF65-F5344CB8AC3E}">
        <p14:creationId xmlns:p14="http://schemas.microsoft.com/office/powerpoint/2010/main" val="159915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952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34D5D0-8102-F34C-9E19-9887EFCA2E7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Web As A Graph 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Page: Node</a:t>
            </a:r>
          </a:p>
          <a:p>
            <a:pPr eaLnBrk="1" hangingPunct="1"/>
            <a:r>
              <a:rPr lang="en-US" altLang="en-US"/>
              <a:t>Link: Edge</a:t>
            </a:r>
          </a:p>
        </p:txBody>
      </p:sp>
      <p:sp>
        <p:nvSpPr>
          <p:cNvPr id="95237" name="Rectangle 6"/>
          <p:cNvSpPr>
            <a:spLocks noChangeArrowheads="1"/>
          </p:cNvSpPr>
          <p:nvPr/>
        </p:nvSpPr>
        <p:spPr bwMode="auto">
          <a:xfrm>
            <a:off x="4876800" y="4724400"/>
            <a:ext cx="5334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5238" name="Rectangle 8"/>
          <p:cNvSpPr>
            <a:spLocks noChangeArrowheads="1"/>
          </p:cNvSpPr>
          <p:nvPr/>
        </p:nvSpPr>
        <p:spPr bwMode="auto">
          <a:xfrm>
            <a:off x="6477000" y="4724400"/>
            <a:ext cx="5334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5239" name="Rectangle 10"/>
          <p:cNvSpPr>
            <a:spLocks noChangeArrowheads="1"/>
          </p:cNvSpPr>
          <p:nvPr/>
        </p:nvSpPr>
        <p:spPr bwMode="auto">
          <a:xfrm>
            <a:off x="5638800" y="3352800"/>
            <a:ext cx="533400" cy="609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5240" name="Line 11"/>
          <p:cNvSpPr>
            <a:spLocks noChangeShapeType="1"/>
          </p:cNvSpPr>
          <p:nvPr/>
        </p:nvSpPr>
        <p:spPr bwMode="auto">
          <a:xfrm>
            <a:off x="6019800" y="3810000"/>
            <a:ext cx="6858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1" name="Line 7"/>
          <p:cNvSpPr>
            <a:spLocks noChangeShapeType="1"/>
          </p:cNvSpPr>
          <p:nvPr/>
        </p:nvSpPr>
        <p:spPr bwMode="auto">
          <a:xfrm flipH="1">
            <a:off x="5181600" y="3810000"/>
            <a:ext cx="60960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242" name="Freeform 12"/>
          <p:cNvSpPr>
            <a:spLocks/>
          </p:cNvSpPr>
          <p:nvPr/>
        </p:nvSpPr>
        <p:spPr bwMode="auto">
          <a:xfrm>
            <a:off x="4419600" y="3657600"/>
            <a:ext cx="1219200" cy="1917700"/>
          </a:xfrm>
          <a:custGeom>
            <a:avLst/>
            <a:gdLst>
              <a:gd name="T0" fmla="*/ 2147483646 w 976"/>
              <a:gd name="T1" fmla="*/ 2147483646 h 1208"/>
              <a:gd name="T2" fmla="*/ 2147483646 w 976"/>
              <a:gd name="T3" fmla="*/ 2147483646 h 1208"/>
              <a:gd name="T4" fmla="*/ 2147483646 w 976"/>
              <a:gd name="T5" fmla="*/ 2147483646 h 1208"/>
              <a:gd name="T6" fmla="*/ 2147483646 w 976"/>
              <a:gd name="T7" fmla="*/ 2147483646 h 1208"/>
              <a:gd name="T8" fmla="*/ 2147483646 w 976"/>
              <a:gd name="T9" fmla="*/ 2147483646 h 1208"/>
              <a:gd name="T10" fmla="*/ 2147483646 w 976"/>
              <a:gd name="T11" fmla="*/ 2147483646 h 1208"/>
              <a:gd name="T12" fmla="*/ 2147483646 w 976"/>
              <a:gd name="T13" fmla="*/ 0 h 12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76"/>
              <a:gd name="T22" fmla="*/ 0 h 1208"/>
              <a:gd name="T23" fmla="*/ 976 w 976"/>
              <a:gd name="T24" fmla="*/ 1208 h 12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76" h="1208">
                <a:moveTo>
                  <a:pt x="640" y="912"/>
                </a:moveTo>
                <a:cubicBezTo>
                  <a:pt x="596" y="1008"/>
                  <a:pt x="552" y="1104"/>
                  <a:pt x="496" y="1152"/>
                </a:cubicBezTo>
                <a:cubicBezTo>
                  <a:pt x="440" y="1200"/>
                  <a:pt x="360" y="1208"/>
                  <a:pt x="304" y="1200"/>
                </a:cubicBezTo>
                <a:cubicBezTo>
                  <a:pt x="248" y="1192"/>
                  <a:pt x="208" y="1168"/>
                  <a:pt x="160" y="1104"/>
                </a:cubicBezTo>
                <a:cubicBezTo>
                  <a:pt x="112" y="1040"/>
                  <a:pt x="0" y="952"/>
                  <a:pt x="16" y="816"/>
                </a:cubicBezTo>
                <a:cubicBezTo>
                  <a:pt x="32" y="680"/>
                  <a:pt x="96" y="424"/>
                  <a:pt x="256" y="288"/>
                </a:cubicBezTo>
                <a:cubicBezTo>
                  <a:pt x="416" y="152"/>
                  <a:pt x="696" y="76"/>
                  <a:pt x="9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4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972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B60116-3A95-794B-9F1E-48E1C418867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97283" name="Text Box 9"/>
          <p:cNvSpPr txBox="1">
            <a:spLocks noChangeArrowheads="1"/>
          </p:cNvSpPr>
          <p:nvPr/>
        </p:nvSpPr>
        <p:spPr bwMode="auto">
          <a:xfrm>
            <a:off x="6400800" y="4495801"/>
            <a:ext cx="36808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Power law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Why consistently 2.1?</a:t>
            </a:r>
          </a:p>
        </p:txBody>
      </p:sp>
      <p:graphicFrame>
        <p:nvGraphicFramePr>
          <p:cNvPr id="97284" name="Object 8"/>
          <p:cNvGraphicFramePr>
            <a:graphicFrameLocks noChangeAspect="1"/>
          </p:cNvGraphicFramePr>
          <p:nvPr/>
        </p:nvGraphicFramePr>
        <p:xfrm>
          <a:off x="6403975" y="3452814"/>
          <a:ext cx="39560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6457143" imgH="3149206" progId="Equation.3">
                  <p:embed/>
                </p:oleObj>
              </mc:Choice>
              <mc:Fallback>
                <p:oleObj name="Equation" r:id="rId4" imgW="16457143" imgH="31492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975" y="3452814"/>
                        <a:ext cx="39560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 Degree</a:t>
            </a:r>
          </a:p>
        </p:txBody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many links?</a:t>
            </a:r>
          </a:p>
          <a:p>
            <a:pPr eaLnBrk="1" hangingPunct="1"/>
            <a:r>
              <a:rPr lang="en-US" altLang="en-US" dirty="0"/>
              <a:t>In-degree</a:t>
            </a:r>
          </a:p>
        </p:txBody>
      </p:sp>
      <p:pic>
        <p:nvPicPr>
          <p:cNvPr id="97287" name="Picture 6" descr="fi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44958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8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FC0EFD-0077-C047-B342-6E955BCF291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 Degree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Out-degree</a:t>
            </a:r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1173163" y="2644775"/>
            <a:ext cx="91440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99334" name="Picture 6" descr="fig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62200"/>
            <a:ext cx="487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6543675" y="3300414"/>
          <a:ext cx="39814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16558730" imgH="3149206" progId="Equation.3">
                  <p:embed/>
                </p:oleObj>
              </mc:Choice>
              <mc:Fallback>
                <p:oleObj name="Equation" r:id="rId5" imgW="16558730" imgH="31492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3300414"/>
                        <a:ext cx="39814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366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013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85920F-F72D-3A4C-9E3E-B4F497E6148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Large-Scale Structure?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Study by AltaVista &amp; IBM, 1999 [BKM00]</a:t>
            </a:r>
          </a:p>
          <a:p>
            <a:pPr eaLnBrk="1" hangingPunct="1"/>
            <a:r>
              <a:rPr lang="en-US" altLang="en-US" dirty="0"/>
              <a:t>Based on 200M pages downloaded by AltaVista crawler</a:t>
            </a:r>
          </a:p>
          <a:p>
            <a:pPr eaLnBrk="1" hangingPunct="1"/>
            <a:r>
              <a:rPr lang="en-US" altLang="en-US" dirty="0"/>
              <a:t>“Bow-tie” result based on two experiments</a:t>
            </a:r>
          </a:p>
        </p:txBody>
      </p:sp>
    </p:spTree>
    <p:extLst>
      <p:ext uri="{BB962C8B-B14F-4D97-AF65-F5344CB8AC3E}">
        <p14:creationId xmlns:p14="http://schemas.microsoft.com/office/powerpoint/2010/main" val="138073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034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B502A7-DF27-BD48-B376-56CB51B892EB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Experiment 1:</a:t>
            </a:r>
            <a:br>
              <a:rPr lang="en-US" altLang="en-US" sz="3600"/>
            </a:br>
            <a:r>
              <a:rPr lang="en-US" altLang="en-US" sz="3600"/>
              <a:t>Strongly Connected Components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Strongly connected component (SCC):</a:t>
            </a:r>
          </a:p>
          <a:p>
            <a:pPr lvl="1" eaLnBrk="1" hangingPunct="1"/>
            <a:r>
              <a:rPr lang="en-US" altLang="en-US" i="1" dirty="0">
                <a:latin typeface="Times New Roman" charset="0"/>
              </a:rPr>
              <a:t>C</a:t>
            </a:r>
            <a:r>
              <a:rPr lang="en-US" altLang="en-US" dirty="0"/>
              <a:t> is a strongly connected component if:</a:t>
            </a:r>
            <a:br>
              <a:rPr lang="en-US" altLang="en-US" dirty="0"/>
            </a:br>
            <a:r>
              <a:rPr lang="en-US" altLang="en-US" dirty="0">
                <a:sym typeface="Symbol" charset="2"/>
              </a:rPr>
              <a:t>∀</a:t>
            </a:r>
            <a:r>
              <a:rPr lang="en-US" altLang="en-US" i="1" dirty="0">
                <a:latin typeface="Times New Roman" charset="0"/>
                <a:sym typeface="Symbol" charset="2"/>
              </a:rPr>
              <a:t>a, b</a:t>
            </a:r>
            <a:r>
              <a:rPr lang="en-US" altLang="en-US" dirty="0">
                <a:sym typeface="Symbol" charset="2"/>
              </a:rPr>
              <a:t> in </a:t>
            </a:r>
            <a:r>
              <a:rPr lang="en-US" altLang="en-US" i="1" dirty="0">
                <a:latin typeface="Times New Roman" charset="0"/>
                <a:sym typeface="Symbol" charset="2"/>
              </a:rPr>
              <a:t>C</a:t>
            </a:r>
            <a:r>
              <a:rPr lang="en-US" altLang="en-US" dirty="0">
                <a:sym typeface="Symbol" charset="2"/>
              </a:rPr>
              <a:t>, there are paths f</a:t>
            </a:r>
            <a:r>
              <a:rPr lang="en-US" altLang="en-US" dirty="0"/>
              <a:t>rom </a:t>
            </a:r>
            <a:r>
              <a:rPr lang="en-US" altLang="en-US" i="1" dirty="0">
                <a:latin typeface="Times New Roman" charset="0"/>
              </a:rPr>
              <a:t>a </a:t>
            </a:r>
            <a:r>
              <a:rPr lang="en-US" altLang="en-US" dirty="0">
                <a:sym typeface="Symbol" charset="2"/>
              </a:rPr>
              <a:t>to</a:t>
            </a:r>
            <a:r>
              <a:rPr lang="en-US" altLang="en-US" dirty="0"/>
              <a:t> </a:t>
            </a:r>
            <a:r>
              <a:rPr lang="en-US" altLang="en-US" i="1" dirty="0">
                <a:latin typeface="Times New Roman" charset="0"/>
              </a:rPr>
              <a:t>b</a:t>
            </a:r>
            <a:r>
              <a:rPr lang="en-US" altLang="en-US" dirty="0"/>
              <a:t> and from </a:t>
            </a:r>
            <a:r>
              <a:rPr lang="en-US" altLang="en-US" i="1" dirty="0">
                <a:latin typeface="Times New Roman" charset="0"/>
              </a:rPr>
              <a:t>b</a:t>
            </a:r>
            <a:r>
              <a:rPr lang="en-US" altLang="en-US" dirty="0"/>
              <a:t> </a:t>
            </a:r>
            <a:r>
              <a:rPr lang="en-US" altLang="en-US" dirty="0">
                <a:sym typeface="Symbol" charset="2"/>
              </a:rPr>
              <a:t>to</a:t>
            </a:r>
            <a:r>
              <a:rPr lang="en-US" altLang="en-US" dirty="0"/>
              <a:t> </a:t>
            </a:r>
            <a:r>
              <a:rPr lang="en-US" altLang="en-US" i="1" dirty="0">
                <a:latin typeface="Times New Roman" charset="0"/>
              </a:rPr>
              <a:t>a</a:t>
            </a:r>
          </a:p>
          <a:p>
            <a:pPr lvl="1" eaLnBrk="1" hangingPunct="1"/>
            <a:endParaRPr lang="en-US" altLang="en-US" i="1" dirty="0">
              <a:latin typeface="Times New Roman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86001" y="3810001"/>
            <a:ext cx="6929437" cy="1981200"/>
            <a:chOff x="2286001" y="3810001"/>
            <a:chExt cx="6929437" cy="1981200"/>
          </a:xfrm>
        </p:grpSpPr>
        <p:sp>
          <p:nvSpPr>
            <p:cNvPr id="103429" name="Rectangle 4"/>
            <p:cNvSpPr>
              <a:spLocks noChangeArrowheads="1"/>
            </p:cNvSpPr>
            <p:nvPr/>
          </p:nvSpPr>
          <p:spPr bwMode="auto">
            <a:xfrm>
              <a:off x="3478213" y="5032376"/>
              <a:ext cx="501650" cy="54451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i="1">
                  <a:latin typeface="Times New Roman" charset="0"/>
                </a:rPr>
                <a:t>b</a:t>
              </a:r>
            </a:p>
          </p:txBody>
        </p:sp>
        <p:sp>
          <p:nvSpPr>
            <p:cNvPr id="103430" name="Rectangle 5"/>
            <p:cNvSpPr>
              <a:spLocks noChangeArrowheads="1"/>
            </p:cNvSpPr>
            <p:nvPr/>
          </p:nvSpPr>
          <p:spPr bwMode="auto">
            <a:xfrm>
              <a:off x="4984750" y="5032376"/>
              <a:ext cx="501650" cy="54451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i="1">
                  <a:latin typeface="Times New Roman" charset="0"/>
                </a:rPr>
                <a:t>c</a:t>
              </a:r>
            </a:p>
          </p:txBody>
        </p:sp>
        <p:sp>
          <p:nvSpPr>
            <p:cNvPr id="103431" name="Rectangle 6"/>
            <p:cNvSpPr>
              <a:spLocks noChangeArrowheads="1"/>
            </p:cNvSpPr>
            <p:nvPr/>
          </p:nvSpPr>
          <p:spPr bwMode="auto">
            <a:xfrm>
              <a:off x="4195763" y="3810001"/>
              <a:ext cx="501650" cy="542925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i="1">
                  <a:latin typeface="Times New Roman" charset="0"/>
                </a:rPr>
                <a:t>a</a:t>
              </a:r>
            </a:p>
          </p:txBody>
        </p:sp>
        <p:sp>
          <p:nvSpPr>
            <p:cNvPr id="103432" name="Line 7"/>
            <p:cNvSpPr>
              <a:spLocks noChangeShapeType="1"/>
            </p:cNvSpPr>
            <p:nvPr/>
          </p:nvSpPr>
          <p:spPr bwMode="auto">
            <a:xfrm flipV="1">
              <a:off x="3886200" y="5334000"/>
              <a:ext cx="1143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3" name="Line 8"/>
            <p:cNvSpPr>
              <a:spLocks noChangeShapeType="1"/>
            </p:cNvSpPr>
            <p:nvPr/>
          </p:nvSpPr>
          <p:spPr bwMode="auto">
            <a:xfrm flipH="1">
              <a:off x="3765550" y="4217989"/>
              <a:ext cx="573088" cy="8143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4" name="Freeform 9"/>
            <p:cNvSpPr>
              <a:spLocks/>
            </p:cNvSpPr>
            <p:nvPr/>
          </p:nvSpPr>
          <p:spPr bwMode="auto">
            <a:xfrm>
              <a:off x="3048001" y="4081464"/>
              <a:ext cx="1147763" cy="1709737"/>
            </a:xfrm>
            <a:custGeom>
              <a:avLst/>
              <a:gdLst>
                <a:gd name="T0" fmla="*/ 2147483646 w 976"/>
                <a:gd name="T1" fmla="*/ 2147483646 h 1208"/>
                <a:gd name="T2" fmla="*/ 2147483646 w 976"/>
                <a:gd name="T3" fmla="*/ 2147483646 h 1208"/>
                <a:gd name="T4" fmla="*/ 2147483646 w 976"/>
                <a:gd name="T5" fmla="*/ 2147483646 h 1208"/>
                <a:gd name="T6" fmla="*/ 2147483646 w 976"/>
                <a:gd name="T7" fmla="*/ 2147483646 h 1208"/>
                <a:gd name="T8" fmla="*/ 2147483646 w 976"/>
                <a:gd name="T9" fmla="*/ 2147483646 h 1208"/>
                <a:gd name="T10" fmla="*/ 2147483646 w 976"/>
                <a:gd name="T11" fmla="*/ 2147483646 h 1208"/>
                <a:gd name="T12" fmla="*/ 2147483646 w 976"/>
                <a:gd name="T13" fmla="*/ 0 h 12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76"/>
                <a:gd name="T22" fmla="*/ 0 h 1208"/>
                <a:gd name="T23" fmla="*/ 976 w 976"/>
                <a:gd name="T24" fmla="*/ 1208 h 12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76" h="1208">
                  <a:moveTo>
                    <a:pt x="640" y="912"/>
                  </a:moveTo>
                  <a:cubicBezTo>
                    <a:pt x="596" y="1008"/>
                    <a:pt x="552" y="1104"/>
                    <a:pt x="496" y="1152"/>
                  </a:cubicBezTo>
                  <a:cubicBezTo>
                    <a:pt x="440" y="1200"/>
                    <a:pt x="360" y="1208"/>
                    <a:pt x="304" y="1200"/>
                  </a:cubicBezTo>
                  <a:cubicBezTo>
                    <a:pt x="248" y="1192"/>
                    <a:pt x="208" y="1168"/>
                    <a:pt x="160" y="1104"/>
                  </a:cubicBezTo>
                  <a:cubicBezTo>
                    <a:pt x="112" y="1040"/>
                    <a:pt x="0" y="952"/>
                    <a:pt x="16" y="816"/>
                  </a:cubicBezTo>
                  <a:cubicBezTo>
                    <a:pt x="32" y="680"/>
                    <a:pt x="96" y="424"/>
                    <a:pt x="256" y="288"/>
                  </a:cubicBezTo>
                  <a:cubicBezTo>
                    <a:pt x="416" y="152"/>
                    <a:pt x="696" y="76"/>
                    <a:pt x="97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5" name="Rectangle 15"/>
            <p:cNvSpPr>
              <a:spLocks noChangeArrowheads="1"/>
            </p:cNvSpPr>
            <p:nvPr/>
          </p:nvSpPr>
          <p:spPr bwMode="auto">
            <a:xfrm>
              <a:off x="7207250" y="5108576"/>
              <a:ext cx="501650" cy="54451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i="1">
                  <a:latin typeface="Times New Roman" charset="0"/>
                </a:rPr>
                <a:t>b</a:t>
              </a:r>
            </a:p>
          </p:txBody>
        </p:sp>
        <p:sp>
          <p:nvSpPr>
            <p:cNvPr id="103436" name="Rectangle 16"/>
            <p:cNvSpPr>
              <a:spLocks noChangeArrowheads="1"/>
            </p:cNvSpPr>
            <p:nvPr/>
          </p:nvSpPr>
          <p:spPr bwMode="auto">
            <a:xfrm>
              <a:off x="8713788" y="5108576"/>
              <a:ext cx="501650" cy="54451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i="1">
                  <a:latin typeface="Times New Roman" charset="0"/>
                </a:rPr>
                <a:t>c</a:t>
              </a:r>
            </a:p>
          </p:txBody>
        </p:sp>
        <p:sp>
          <p:nvSpPr>
            <p:cNvPr id="103437" name="Rectangle 17"/>
            <p:cNvSpPr>
              <a:spLocks noChangeArrowheads="1"/>
            </p:cNvSpPr>
            <p:nvPr/>
          </p:nvSpPr>
          <p:spPr bwMode="auto">
            <a:xfrm>
              <a:off x="7924800" y="3886201"/>
              <a:ext cx="501650" cy="542925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i="1">
                  <a:latin typeface="Times New Roman" charset="0"/>
                </a:rPr>
                <a:t>a</a:t>
              </a:r>
            </a:p>
          </p:txBody>
        </p:sp>
        <p:sp>
          <p:nvSpPr>
            <p:cNvPr id="103438" name="Line 18"/>
            <p:cNvSpPr>
              <a:spLocks noChangeShapeType="1"/>
            </p:cNvSpPr>
            <p:nvPr/>
          </p:nvSpPr>
          <p:spPr bwMode="auto">
            <a:xfrm flipV="1">
              <a:off x="7615238" y="5410200"/>
              <a:ext cx="1143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9" name="Line 19"/>
            <p:cNvSpPr>
              <a:spLocks noChangeShapeType="1"/>
            </p:cNvSpPr>
            <p:nvPr/>
          </p:nvSpPr>
          <p:spPr bwMode="auto">
            <a:xfrm flipH="1">
              <a:off x="7494589" y="4294189"/>
              <a:ext cx="573087" cy="8143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0" name="Line 21"/>
            <p:cNvSpPr>
              <a:spLocks noChangeShapeType="1"/>
            </p:cNvSpPr>
            <p:nvPr/>
          </p:nvSpPr>
          <p:spPr bwMode="auto">
            <a:xfrm flipH="1" flipV="1">
              <a:off x="8382000" y="4419600"/>
              <a:ext cx="609600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1" name="Text Box 22"/>
            <p:cNvSpPr txBox="1">
              <a:spLocks noChangeArrowheads="1"/>
            </p:cNvSpPr>
            <p:nvPr/>
          </p:nvSpPr>
          <p:spPr bwMode="auto">
            <a:xfrm>
              <a:off x="2286001" y="3886201"/>
              <a:ext cx="100700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SCC?</a:t>
              </a:r>
            </a:p>
          </p:txBody>
        </p:sp>
      </p:grp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7848601" y="57912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Yes</a:t>
            </a:r>
          </a:p>
        </p:txBody>
      </p:sp>
      <p:sp>
        <p:nvSpPr>
          <p:cNvPr id="154648" name="Text Box 24"/>
          <p:cNvSpPr txBox="1">
            <a:spLocks noChangeArrowheads="1"/>
          </p:cNvSpPr>
          <p:nvPr/>
        </p:nvSpPr>
        <p:spPr bwMode="auto">
          <a:xfrm>
            <a:off x="4114801" y="5791201"/>
            <a:ext cx="579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3835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7" grpId="0" autoUpdateAnimBg="0"/>
      <p:bldP spid="1546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054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D7006D-4A50-204D-9640-BBEC7AFA7BF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 1: SCC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Identified all SCCs from 200M pages</a:t>
            </a:r>
          </a:p>
          <a:p>
            <a:pPr eaLnBrk="1" hangingPunct="1"/>
            <a:r>
              <a:rPr lang="en-US" altLang="en-US"/>
              <a:t>Biggest SCC: 50M (25%)</a:t>
            </a:r>
          </a:p>
          <a:p>
            <a:pPr eaLnBrk="1" hangingPunct="1"/>
            <a:r>
              <a:rPr lang="en-US" altLang="en-US"/>
              <a:t>Other SCCs are small</a:t>
            </a:r>
          </a:p>
          <a:p>
            <a:pPr lvl="1" eaLnBrk="1" hangingPunct="1"/>
            <a:r>
              <a:rPr lang="en-US" altLang="en-US"/>
              <a:t>Second largest: 150K</a:t>
            </a:r>
          </a:p>
          <a:p>
            <a:pPr lvl="1" eaLnBrk="1" hangingPunct="1"/>
            <a:r>
              <a:rPr lang="en-US" altLang="en-US"/>
              <a:t>Mostly fewer than 1000 nodes</a:t>
            </a:r>
          </a:p>
        </p:txBody>
      </p:sp>
    </p:spTree>
    <p:extLst>
      <p:ext uri="{BB962C8B-B14F-4D97-AF65-F5344CB8AC3E}">
        <p14:creationId xmlns:p14="http://schemas.microsoft.com/office/powerpoint/2010/main" val="717026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Junghoo "John" Cho (UCLA Computer Science)</a:t>
            </a:r>
          </a:p>
        </p:txBody>
      </p:sp>
      <p:sp>
        <p:nvSpPr>
          <p:cNvPr id="1075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4F78FC-CC05-9147-BC0A-9E99A0D7CE9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Experiment 2: Reachability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many pages can we reach starting from a random page?</a:t>
            </a:r>
          </a:p>
          <a:p>
            <a:pPr eaLnBrk="1" hangingPunct="1"/>
            <a:r>
              <a:rPr lang="en-US" altLang="en-US"/>
              <a:t>Experiment</a:t>
            </a:r>
          </a:p>
          <a:p>
            <a:pPr lvl="1" eaLnBrk="1" hangingPunct="1"/>
            <a:r>
              <a:rPr lang="en-US" altLang="en-US"/>
              <a:t>Pick 500 random pages</a:t>
            </a:r>
          </a:p>
          <a:p>
            <a:pPr lvl="1" eaLnBrk="1" hangingPunct="1"/>
            <a:r>
              <a:rPr lang="en-US" altLang="en-US"/>
              <a:t>Follow links in the Breadth-first manner until no more links</a:t>
            </a:r>
          </a:p>
          <a:p>
            <a:pPr lvl="1" eaLnBrk="1" hangingPunct="1"/>
            <a:r>
              <a:rPr lang="en-US" altLang="en-US"/>
              <a:t>Repeated the same experiments following links in the “reverse direction”</a:t>
            </a:r>
          </a:p>
        </p:txBody>
      </p:sp>
    </p:spTree>
    <p:extLst>
      <p:ext uri="{BB962C8B-B14F-4D97-AF65-F5344CB8AC3E}">
        <p14:creationId xmlns:p14="http://schemas.microsoft.com/office/powerpoint/2010/main" val="158400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783</Words>
  <Application>Microsoft Macintosh PowerPoint</Application>
  <PresentationFormat>Widescreen</PresentationFormat>
  <Paragraphs>160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CS246: Web Characteristics</vt:lpstr>
      <vt:lpstr>Web Characteristics</vt:lpstr>
      <vt:lpstr>Web As A Graph </vt:lpstr>
      <vt:lpstr>Link Degree</vt:lpstr>
      <vt:lpstr>Link Degree</vt:lpstr>
      <vt:lpstr>Large-Scale Structure?</vt:lpstr>
      <vt:lpstr>Experiment 1: Strongly Connected Components</vt:lpstr>
      <vt:lpstr>Result 1: SCC</vt:lpstr>
      <vt:lpstr>Experiment 2: Reachability</vt:lpstr>
      <vt:lpstr>Result 2: Reachability</vt:lpstr>
      <vt:lpstr>Result 2: Reachability</vt:lpstr>
      <vt:lpstr>What Can We Conclude?</vt:lpstr>
      <vt:lpstr>What Can We Conclude?</vt:lpstr>
      <vt:lpstr>What Can We Conclude?</vt:lpstr>
      <vt:lpstr>What Can We Conclude?</vt:lpstr>
      <vt:lpstr>Questions</vt:lpstr>
      <vt:lpstr>SCC</vt:lpstr>
      <vt:lpstr>Links between In, SCC and Out</vt:lpstr>
      <vt:lpstr>Diameter of SCC</vt:lpstr>
      <vt:lpstr>Questions?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CS246: Web Characteristics</dc:title>
  <dc:creator>Junghoo Cho</dc:creator>
  <cp:lastModifiedBy>Junghoo Cho</cp:lastModifiedBy>
  <cp:revision>5</cp:revision>
  <dcterms:created xsi:type="dcterms:W3CDTF">2017-10-04T19:14:30Z</dcterms:created>
  <dcterms:modified xsi:type="dcterms:W3CDTF">2020-10-12T16:49:16Z</dcterms:modified>
</cp:coreProperties>
</file>